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55655"/>
          <c:y val="0.155655"/>
          <c:w val="0.688689"/>
          <c:h val="0.67618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explosion val="12"/>
          <c:dPt>
            <c:idx val="0"/>
            <c:explosion val="12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12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12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12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12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12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 i="0" strike="noStrike" sz="2000" u="none">
                    <a:solidFill>
                      <a:srgbClr val="000000"/>
                    </a:solidFill>
                    <a:latin typeface="Helvetica"/>
                  </a:defRPr>
                </a:pPr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State</c:v>
                </c:pt>
                <c:pt idx="1">
                  <c:v>TWP</c:v>
                </c:pt>
                <c:pt idx="2">
                  <c:v>Local</c:v>
                </c:pt>
                <c:pt idx="3">
                  <c:v>Probation</c:v>
                </c:pt>
                <c:pt idx="4">
                  <c:v>Parole</c:v>
                </c:pt>
                <c:pt idx="5">
                  <c:v>GTPS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15464.000000</c:v>
                </c:pt>
                <c:pt idx="1">
                  <c:v>2096.000000</c:v>
                </c:pt>
                <c:pt idx="2">
                  <c:v>14020.000000</c:v>
                </c:pt>
                <c:pt idx="3">
                  <c:v>33647.000000</c:v>
                </c:pt>
                <c:pt idx="4">
                  <c:v>2508.000000</c:v>
                </c:pt>
                <c:pt idx="5">
                  <c:v>22281.000000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1">
                  <c:v>Column1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explosion val="12"/>
          <c:dPt>
            <c:idx val="0"/>
            <c:explosion val="12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12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12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12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12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12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numFmt formatCode="#,##0" sourceLinked="0"/>
              <c:txPr>
                <a:bodyPr/>
                <a:lstStyle/>
                <a:p>
                  <a:pPr>
                    <a:defRPr b="1" i="0" strike="noStrike" sz="2000" u="none">
                      <a:solidFill>
                        <a:srgbClr val="000000"/>
                      </a:solidFill>
                      <a:latin typeface="Helvetica"/>
                    </a:defRPr>
                  </a:pPr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 i="0" strike="noStrike" sz="2000" u="none">
                    <a:solidFill>
                      <a:srgbClr val="000000"/>
                    </a:solidFill>
                    <a:latin typeface="Helvetica"/>
                  </a:defRPr>
                </a:pPr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State</c:v>
                </c:pt>
                <c:pt idx="1">
                  <c:v>TWP</c:v>
                </c:pt>
                <c:pt idx="2">
                  <c:v>Local</c:v>
                </c:pt>
                <c:pt idx="3">
                  <c:v>Probation</c:v>
                </c:pt>
                <c:pt idx="4">
                  <c:v>Parole</c:v>
                </c:pt>
                <c:pt idx="5">
                  <c:v>GTPS</c:v>
                </c:pt>
              </c:strCache>
            </c:strRef>
          </c:cat>
          <c:val>
            <c:numRef>
              <c:f>Sheet1!$B$3:$G$3</c:f>
              <c:numCache>
                <c:ptCount val="6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Based on Briefing Book Reports – won’t match census report or job reports as they are all pulled on different dates.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ody Level One…"/>
          <p:cNvSpPr txBox="1"/>
          <p:nvPr>
            <p:ph type="body" idx="1"/>
          </p:nvPr>
        </p:nvSpPr>
        <p:spPr>
          <a:xfrm>
            <a:off x="609600" y="274639"/>
            <a:ext cx="10972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11323778" y="6359198"/>
            <a:ext cx="258623" cy="24830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01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02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03" name="Rectangle 6"/>
          <p:cNvSpPr/>
          <p:nvPr/>
        </p:nvSpPr>
        <p:spPr>
          <a:xfrm>
            <a:off x="446533" y="3085763"/>
            <a:ext cx="11262867" cy="3304801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04" name="Title Text"/>
          <p:cNvSpPr txBox="1"/>
          <p:nvPr>
            <p:ph type="title"/>
          </p:nvPr>
        </p:nvSpPr>
        <p:spPr>
          <a:xfrm>
            <a:off x="581190" y="1020431"/>
            <a:ext cx="10993551" cy="1475013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3600">
                <a:solidFill>
                  <a:srgbClr val="1A326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581193" y="2495443"/>
            <a:ext cx="10993549" cy="590324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6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xfrm>
            <a:off x="11343466" y="6023130"/>
            <a:ext cx="231275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2F5AA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14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15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16" name="Rectangle 6"/>
          <p:cNvSpPr/>
          <p:nvPr/>
        </p:nvSpPr>
        <p:spPr>
          <a:xfrm>
            <a:off x="440285" y="614407"/>
            <a:ext cx="11309340" cy="1189300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xfrm>
            <a:off x="581190" y="702155"/>
            <a:ext cx="11029618" cy="1013802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2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581190" y="2180495"/>
            <a:ext cx="11029618" cy="3678305"/>
          </a:xfrm>
          <a:prstGeom prst="rect">
            <a:avLst/>
          </a:prstGeom>
        </p:spPr>
        <p:txBody>
          <a:bodyPr anchor="ctr"/>
          <a:lstStyle>
            <a:lvl1pPr marL="305999" indent="-305999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668250" indent="-344248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77142" indent="-347141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358999" indent="-350999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718998" indent="-350999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379533" y="6023130"/>
            <a:ext cx="231276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27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28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29" name="Rectangle 7"/>
          <p:cNvSpPr/>
          <p:nvPr/>
        </p:nvSpPr>
        <p:spPr>
          <a:xfrm>
            <a:off x="447815" y="5141974"/>
            <a:ext cx="11290863" cy="1258829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30" name="Title Text"/>
          <p:cNvSpPr txBox="1"/>
          <p:nvPr>
            <p:ph type="title"/>
          </p:nvPr>
        </p:nvSpPr>
        <p:spPr>
          <a:xfrm>
            <a:off x="581193" y="3043908"/>
            <a:ext cx="11029616" cy="1497509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3600">
                <a:solidFill>
                  <a:srgbClr val="1A326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quarter" idx="1"/>
          </p:nvPr>
        </p:nvSpPr>
        <p:spPr>
          <a:xfrm>
            <a:off x="581190" y="4541415"/>
            <a:ext cx="11029618" cy="600558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18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11379536" y="6023130"/>
            <a:ext cx="231275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2F5AA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40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41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42" name="Rectangle 7"/>
          <p:cNvSpPr/>
          <p:nvPr/>
        </p:nvSpPr>
        <p:spPr>
          <a:xfrm>
            <a:off x="445982" y="606554"/>
            <a:ext cx="11300036" cy="1258829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2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581193" y="2228001"/>
            <a:ext cx="5422390" cy="3633049"/>
          </a:xfrm>
          <a:prstGeom prst="rect">
            <a:avLst/>
          </a:prstGeom>
        </p:spPr>
        <p:txBody>
          <a:bodyPr anchor="ctr"/>
          <a:lstStyle>
            <a:lvl1pPr marL="305999" indent="-305999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668250" indent="-344248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77142" indent="-347141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358999" indent="-350999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718998" indent="-350999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18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1379536" y="6023130"/>
            <a:ext cx="231275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3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4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5" name="Rectangle 10"/>
          <p:cNvSpPr/>
          <p:nvPr/>
        </p:nvSpPr>
        <p:spPr>
          <a:xfrm>
            <a:off x="445982" y="606554"/>
            <a:ext cx="11300036" cy="1258829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6" name="Title Text"/>
          <p:cNvSpPr txBox="1"/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2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sz="quarter" idx="1"/>
          </p:nvPr>
        </p:nvSpPr>
        <p:spPr>
          <a:xfrm>
            <a:off x="887219" y="2250892"/>
            <a:ext cx="5087076" cy="536007"/>
          </a:xfrm>
          <a:prstGeom prst="rect">
            <a:avLst/>
          </a:prstGeom>
        </p:spPr>
        <p:txBody>
          <a:bodyPr anchor="b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2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2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2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2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2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/>
          <p:nvPr>
            <p:ph type="body" sz="quarter" idx="13"/>
          </p:nvPr>
        </p:nvSpPr>
        <p:spPr>
          <a:xfrm>
            <a:off x="6523735" y="2250892"/>
            <a:ext cx="5087073" cy="55337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11379536" y="6023130"/>
            <a:ext cx="231275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67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68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69" name="Rectangle 6"/>
          <p:cNvSpPr/>
          <p:nvPr/>
        </p:nvSpPr>
        <p:spPr>
          <a:xfrm>
            <a:off x="440683" y="606554"/>
            <a:ext cx="11300036" cy="1258829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70" name="Title Text"/>
          <p:cNvSpPr txBox="1"/>
          <p:nvPr>
            <p:ph type="title"/>
          </p:nvPr>
        </p:nvSpPr>
        <p:spPr>
          <a:xfrm>
            <a:off x="575894" y="729657"/>
            <a:ext cx="11029616" cy="988334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28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379536" y="6023130"/>
            <a:ext cx="231275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79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0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11379536" y="6023130"/>
            <a:ext cx="231275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90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91" name="Rectangle 8"/>
          <p:cNvSpPr/>
          <p:nvPr/>
        </p:nvSpPr>
        <p:spPr>
          <a:xfrm>
            <a:off x="447816" y="5141972"/>
            <a:ext cx="11298202" cy="1274704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92" name="Title Text"/>
          <p:cNvSpPr txBox="1"/>
          <p:nvPr>
            <p:ph type="title"/>
          </p:nvPr>
        </p:nvSpPr>
        <p:spPr>
          <a:xfrm>
            <a:off x="581190" y="5262295"/>
            <a:ext cx="4909448" cy="689516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2000">
                <a:solidFill>
                  <a:srgbClr val="2F5AA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idx="1"/>
          </p:nvPr>
        </p:nvSpPr>
        <p:spPr>
          <a:xfrm>
            <a:off x="447815" y="601199"/>
            <a:ext cx="11292842" cy="4204802"/>
          </a:xfrm>
          <a:prstGeom prst="rect">
            <a:avLst/>
          </a:prstGeom>
        </p:spPr>
        <p:txBody>
          <a:bodyPr anchor="ctr"/>
          <a:lstStyle>
            <a:lvl1pPr marL="305999" indent="-305999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20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663999" indent="-339998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20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67499" indent="-337499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20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342285" indent="-334285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20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702285" indent="-334285" defTabSz="457200">
              <a:lnSpc>
                <a:spcPct val="100000"/>
              </a:lnSpc>
              <a:spcBef>
                <a:spcPts val="600"/>
              </a:spcBef>
              <a:buClr>
                <a:srgbClr val="4590B8"/>
              </a:buClr>
              <a:buSzPct val="92000"/>
              <a:buFontTx/>
              <a:buChar char="◼"/>
              <a:defRPr sz="20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Text Placeholder 3"/>
          <p:cNvSpPr/>
          <p:nvPr>
            <p:ph type="body" sz="quarter" idx="13"/>
          </p:nvPr>
        </p:nvSpPr>
        <p:spPr>
          <a:xfrm>
            <a:off x="5740822" y="5262295"/>
            <a:ext cx="5869989" cy="689517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11379536" y="6023130"/>
            <a:ext cx="231275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2F5AA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8"/>
          <p:cNvSpPr/>
          <p:nvPr/>
        </p:nvSpPr>
        <p:spPr>
          <a:xfrm>
            <a:off x="446533" y="457200"/>
            <a:ext cx="3703323" cy="94997"/>
          </a:xfrm>
          <a:prstGeom prst="rect">
            <a:avLst/>
          </a:prstGeom>
          <a:solidFill>
            <a:srgbClr val="1A32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3" name="Rectangle 9"/>
          <p:cNvSpPr/>
          <p:nvPr/>
        </p:nvSpPr>
        <p:spPr>
          <a:xfrm>
            <a:off x="8042147" y="453641"/>
            <a:ext cx="3703321" cy="98556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4" name="Rectangle 10"/>
          <p:cNvSpPr/>
          <p:nvPr/>
        </p:nvSpPr>
        <p:spPr>
          <a:xfrm>
            <a:off x="4241829" y="457200"/>
            <a:ext cx="3703321" cy="91442"/>
          </a:xfrm>
          <a:prstGeom prst="rect">
            <a:avLst/>
          </a:prstGeom>
          <a:solidFill>
            <a:srgbClr val="4590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5" name="Title Text"/>
          <p:cNvSpPr txBox="1"/>
          <p:nvPr>
            <p:ph type="title"/>
          </p:nvPr>
        </p:nvSpPr>
        <p:spPr>
          <a:xfrm>
            <a:off x="581193" y="4693389"/>
            <a:ext cx="11029616" cy="566740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2400">
                <a:solidFill>
                  <a:srgbClr val="1A326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" name="Picture Placeholder 2"/>
          <p:cNvSpPr/>
          <p:nvPr>
            <p:ph type="pic" idx="13"/>
          </p:nvPr>
        </p:nvSpPr>
        <p:spPr>
          <a:xfrm>
            <a:off x="447815" y="599725"/>
            <a:ext cx="11290861" cy="35572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7" name="Body Level One…"/>
          <p:cNvSpPr txBox="1"/>
          <p:nvPr>
            <p:ph type="body" sz="quarter" idx="1"/>
          </p:nvPr>
        </p:nvSpPr>
        <p:spPr>
          <a:xfrm>
            <a:off x="581190" y="5260125"/>
            <a:ext cx="11029620" cy="598674"/>
          </a:xfrm>
          <a:prstGeom prst="rect">
            <a:avLst/>
          </a:prstGeom>
        </p:spPr>
        <p:txBody>
          <a:bodyPr anchor="ctr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2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2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2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2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200">
                <a:solidFill>
                  <a:srgbClr val="3D3D3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xfrm>
            <a:off x="11379536" y="6023130"/>
            <a:ext cx="231275" cy="231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90B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udgeschlegel.acuityscheduling.com/schedule.php?calendarID=1351506" TargetMode="External"/><Relationship Id="rId3" Type="http://schemas.openxmlformats.org/officeDocument/2006/relationships/hyperlink" Target="https://calendly.com" TargetMode="External"/><Relationship Id="rId4" Type="http://schemas.openxmlformats.org/officeDocument/2006/relationships/hyperlink" Target="https://www.smartsupervision.us/smartprobationer" TargetMode="External"/><Relationship Id="rId5" Type="http://schemas.openxmlformats.org/officeDocument/2006/relationships/hyperlink" Target="https://woebot.io" TargetMode="External"/><Relationship Id="rId6" Type="http://schemas.openxmlformats.org/officeDocument/2006/relationships/hyperlink" Target="https://slack.com" TargetMode="External"/><Relationship Id="rId7" Type="http://schemas.openxmlformats.org/officeDocument/2006/relationships/hyperlink" Target="https://products.office.com/en-us/microsoft-teams/group-chat-software?&amp;ef_id=EAIaIQobChMImbfvq4fZ5wIVCZezCh26pQuiEAAYAyAAEgLsxvD_BwE:G:s&amp;OCID=AID2000955_SEM_EAIaIQobChMImbfvq4fZ5wIVCZezCh26pQuiEAAYAyAAEgLsxvD_BwE:G:s&amp;gclid=EAIaIQobChMImbfvq4fZ5wIVCZezCh26pQuiEAAYAyAAEgLsxvD_BwE" TargetMode="External"/><Relationship Id="rId8" Type="http://schemas.openxmlformats.org/officeDocument/2006/relationships/hyperlink" Target="https://www.sine.co" TargetMode="External"/><Relationship Id="rId9" Type="http://schemas.openxmlformats.org/officeDocument/2006/relationships/hyperlink" Target="https://www.surveymonkey.com/mp/take-a-tour/?ut_source=megamenu" TargetMode="External"/><Relationship Id="rId10" Type="http://schemas.openxmlformats.org/officeDocument/2006/relationships/hyperlink" Target="https://mailchimp.com" TargetMode="External"/><Relationship Id="rId11" Type="http://schemas.openxmlformats.org/officeDocument/2006/relationships/hyperlink" Target="https://www.uber.com/us/en/business/" TargetMode="External"/><Relationship Id="rId12" Type="http://schemas.openxmlformats.org/officeDocument/2006/relationships/hyperlink" Target="http://www.zoom.us" TargetMode="External"/><Relationship Id="rId13" Type="http://schemas.openxmlformats.org/officeDocument/2006/relationships/image" Target="../media/image2.png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3.jpeg"/><Relationship Id="rId18" Type="http://schemas.openxmlformats.org/officeDocument/2006/relationships/image" Target="../media/image4.png"/><Relationship Id="rId19" Type="http://schemas.openxmlformats.org/officeDocument/2006/relationships/image" Target="../media/image4.jpeg"/><Relationship Id="rId20" Type="http://schemas.openxmlformats.org/officeDocument/2006/relationships/image" Target="../media/image5.jpeg"/><Relationship Id="rId21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hyliveschool.com" TargetMode="External"/><Relationship Id="rId3" Type="http://schemas.openxmlformats.org/officeDocument/2006/relationships/hyperlink" Target="https://www.pdffiller.com" TargetMode="External"/><Relationship Id="rId4" Type="http://schemas.openxmlformats.org/officeDocument/2006/relationships/hyperlink" Target="https://www.hellosign.com/products/helloworks/features" TargetMode="External"/><Relationship Id="rId5" Type="http://schemas.openxmlformats.org/officeDocument/2006/relationships/hyperlink" Target="https://www.70millionjobs.com" TargetMode="External"/><Relationship Id="rId6" Type="http://schemas.openxmlformats.org/officeDocument/2006/relationships/hyperlink" Target="https://www.smartsupervision.us/judge/schlegel/jac/legal-aid" TargetMode="External"/><Relationship Id="rId7" Type="http://schemas.openxmlformats.org/officeDocument/2006/relationships/hyperlink" Target="https://www.qrcode-monkey.com" TargetMode="External"/><Relationship Id="rId8" Type="http://schemas.openxmlformats.org/officeDocument/2006/relationships/hyperlink" Target="http://www.textedly.com" TargetMode="External"/><Relationship Id="rId9" Type="http://schemas.openxmlformats.org/officeDocument/2006/relationships/hyperlink" Target="https://www.powtoon.com/home" TargetMode="External"/><Relationship Id="rId10" Type="http://schemas.openxmlformats.org/officeDocument/2006/relationships/hyperlink" Target="https://spotteredu.com" TargetMode="External"/><Relationship Id="rId11" Type="http://schemas.openxmlformats.org/officeDocument/2006/relationships/image" Target="../media/image5.pn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1.jpeg"/><Relationship Id="rId17" Type="http://schemas.openxmlformats.org/officeDocument/2006/relationships/image" Target="../media/image6.png"/><Relationship Id="rId18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365759">
              <a:defRPr sz="2400"/>
            </a:pPr>
          </a:p>
        </p:txBody>
      </p:sp>
      <p:sp>
        <p:nvSpPr>
          <p:cNvPr id="218" name="Title 1"/>
          <p:cNvSpPr txBox="1"/>
          <p:nvPr/>
        </p:nvSpPr>
        <p:spPr>
          <a:xfrm>
            <a:off x="1523999" y="1122364"/>
            <a:ext cx="8793320" cy="229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algn="ctr" defTabSz="457200">
              <a:defRPr cap="all" sz="3600">
                <a:solidFill>
                  <a:srgbClr val="1A326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Tech Talk with Judge Schlegel</a:t>
            </a:r>
          </a:p>
          <a:p>
            <a:pPr algn="ctr" defTabSz="457200">
              <a:defRPr cap="all" sz="3600">
                <a:solidFill>
                  <a:srgbClr val="1A326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Smart Supervision</a:t>
            </a:r>
          </a:p>
        </p:txBody>
      </p:sp>
      <p:sp>
        <p:nvSpPr>
          <p:cNvPr id="219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 defTabSz="886967">
              <a:lnSpc>
                <a:spcPct val="81000"/>
              </a:lnSpc>
              <a:spcBef>
                <a:spcPts val="900"/>
              </a:spcBef>
              <a:defRPr sz="2300"/>
            </a:pPr>
            <a:r>
              <a:t>24th Judicial District Court</a:t>
            </a:r>
          </a:p>
          <a:p>
            <a:pPr defTabSz="886967">
              <a:lnSpc>
                <a:spcPct val="81000"/>
              </a:lnSpc>
              <a:spcBef>
                <a:spcPts val="900"/>
              </a:spcBef>
              <a:defRPr sz="2300"/>
            </a:pPr>
            <a:r>
              <a:t>Jefferson Parish, State of Louisiana</a:t>
            </a:r>
          </a:p>
          <a:p>
            <a:pPr defTabSz="886967">
              <a:lnSpc>
                <a:spcPct val="81000"/>
              </a:lnSpc>
              <a:spcBef>
                <a:spcPts val="900"/>
              </a:spcBef>
              <a:defRPr sz="2300"/>
            </a:pPr>
          </a:p>
          <a:p>
            <a:pPr defTabSz="886967">
              <a:lnSpc>
                <a:spcPct val="81000"/>
              </a:lnSpc>
              <a:spcBef>
                <a:spcPts val="900"/>
              </a:spcBef>
              <a:defRPr sz="2300"/>
            </a:pPr>
            <a:r>
              <a:t>March 2020</a:t>
            </a:r>
          </a:p>
        </p:txBody>
      </p:sp>
      <p:sp>
        <p:nvSpPr>
          <p:cNvPr id="220" name="Slide Number Placeholder 4"/>
          <p:cNvSpPr txBox="1"/>
          <p:nvPr>
            <p:ph type="sldNum" sz="quarter" idx="4294967295"/>
          </p:nvPr>
        </p:nvSpPr>
        <p:spPr>
          <a:xfrm>
            <a:off x="11172417" y="6414760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1" name="ECCFD182-2CA4-4D6C-B979-1A01FED44536.png" descr="ECCFD182-2CA4-4D6C-B979-1A01FED445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3875037"/>
            <a:ext cx="2135783" cy="2135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chnology Solutions - Deploy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Technology Solutions - Deployed</a:t>
            </a:r>
          </a:p>
        </p:txBody>
      </p:sp>
      <p:sp>
        <p:nvSpPr>
          <p:cNvPr id="261" name="Text/Email Remind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Text/Email Reminders</a:t>
            </a:r>
          </a:p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Online Calendars</a:t>
            </a:r>
          </a:p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Websites</a:t>
            </a:r>
          </a:p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Mental Health - 24/7</a:t>
            </a:r>
          </a:p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Collaboration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  <a:r>
              <a:rPr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  <a:hlinkClick r:id="rId7" invalidUrl="" action="" tgtFrame="" tooltip="" history="1" highlightClick="0" endSnd="0"/>
              </a:rPr>
              <a:t>Platform(s)</a:t>
            </a:r>
          </a:p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Check - In System</a:t>
            </a:r>
          </a:p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Surveys</a:t>
            </a:r>
            <a:endParaRPr sz="2139"/>
          </a:p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Email Services</a:t>
            </a:r>
          </a:p>
          <a:p>
            <a:pPr marL="195589" indent="-195589" defTabSz="782359">
              <a:spcBef>
                <a:spcPts val="800"/>
              </a:spcBef>
              <a:defRPr sz="232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 invalidUrl="" action="" tgtFrame="" tooltip="" history="1" highlightClick="0" endSnd="0"/>
              </a:rPr>
              <a:t>Transportation</a:t>
            </a:r>
          </a:p>
          <a:p>
            <a:pPr marL="176455" indent="-176455" defTabSz="705824">
              <a:spcBef>
                <a:spcPts val="700"/>
              </a:spcBef>
              <a:defRPr sz="2139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2" invalidUrl="" action="" tgtFrame="" tooltip="" history="1" highlightClick="0" endSnd="0"/>
              </a:rPr>
              <a:t>Video Conferencing/Court</a:t>
            </a:r>
          </a:p>
        </p:txBody>
      </p:sp>
      <p:sp>
        <p:nvSpPr>
          <p:cNvPr id="262" name="Slide Number"/>
          <p:cNvSpPr txBox="1"/>
          <p:nvPr>
            <p:ph type="sldNum" sz="quarter" idx="4294967295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3" name="93AB3395-1429-4F27-8205-DAE1269911D0.png" descr="93AB3395-1429-4F27-8205-DAE1269911D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868209" y="2333961"/>
            <a:ext cx="902274" cy="839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E215DBEA-F42B-450D-9C37-C464D7F4E904_4_5005_c.jpeg" descr="E215DBEA-F42B-450D-9C37-C464D7F4E904_4_5005_c.jpe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699629" y="4472273"/>
            <a:ext cx="2455227" cy="801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E60D7C8E-4C94-4804-84D7-7D06458A0B73.jpeg" descr="E60D7C8E-4C94-4804-84D7-7D06458A0B73.jpe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100328" y="1970298"/>
            <a:ext cx="2782494" cy="1566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4559E2AF-EE6E-4AEE-9FB8-1B73B6B5C8E4.png" descr="4559E2AF-EE6E-4AEE-9FB8-1B73B6B5C8E4.png"/>
          <p:cNvPicPr>
            <a:picLocks noChangeAspect="1"/>
          </p:cNvPicPr>
          <p:nvPr/>
        </p:nvPicPr>
        <p:blipFill>
          <a:blip r:embed="rId16">
            <a:extLst/>
          </a:blip>
          <a:srcRect l="0" t="0" r="15533" b="12709"/>
          <a:stretch>
            <a:fillRect/>
          </a:stretch>
        </p:blipFill>
        <p:spPr>
          <a:xfrm>
            <a:off x="10074319" y="2948925"/>
            <a:ext cx="1371538" cy="1417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BBD24E74-31FB-4E1C-B277-DBA8DF4EB6DC.jpeg" descr="BBD24E74-31FB-4E1C-B277-DBA8DF4EB6DC.jpe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450541" y="4038214"/>
            <a:ext cx="2109585" cy="118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86C8E87F-D595-4223-80E5-E02B69A62D66.png" descr="86C8E87F-D595-4223-80E5-E02B69A62D66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969250" y="3463005"/>
            <a:ext cx="1341120" cy="73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43D1D33B-F36E-4B74-B34C-B39499B56BA4_4_5005_c.jpeg" descr="43D1D33B-F36E-4B74-B34C-B39499B56BA4_4_5005_c.jpe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7932097" y="1549935"/>
            <a:ext cx="2109585" cy="863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554C2E4F-4FED-4A6E-A083-5495C620BAC0-L0-001.jpeg" descr="554C2E4F-4FED-4A6E-A083-5495C620BAC0-L0-001.jpe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323866" y="5251673"/>
            <a:ext cx="2362935" cy="1240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67F19915-626C-4D7D-9D23-882996984426.jpeg" descr="67F19915-626C-4D7D-9D23-882996984426.jpe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569461" y="5514353"/>
            <a:ext cx="1865332" cy="1049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chnology Solutions - Develop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Technology Solutions - In Development</a:t>
            </a:r>
          </a:p>
        </p:txBody>
      </p:sp>
      <p:sp>
        <p:nvSpPr>
          <p:cNvPr id="274" name="Video Conferenc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59379" indent="-159379" defTabSz="637518">
              <a:spcBef>
                <a:spcPts val="600"/>
              </a:spcBef>
              <a:defRPr sz="1932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</a:p>
          <a:p>
            <a:pPr marL="176661" indent="-176661" defTabSz="706647">
              <a:spcBef>
                <a:spcPts val="700"/>
              </a:spcBef>
              <a:defRPr sz="2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Point System</a:t>
            </a:r>
            <a:endParaRPr sz="1932"/>
          </a:p>
          <a:p>
            <a:pPr marL="159379" indent="-159379" defTabSz="637518">
              <a:spcBef>
                <a:spcPts val="600"/>
              </a:spcBef>
              <a:defRPr sz="1932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PDF Fillables</a:t>
            </a:r>
            <a:r>
              <a:t>/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E-signatures</a:t>
            </a:r>
          </a:p>
          <a:p>
            <a:pPr marL="159379" indent="-159379" defTabSz="637518">
              <a:spcBef>
                <a:spcPts val="600"/>
              </a:spcBef>
              <a:defRPr sz="1932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Job Board - 2nd Chance Employers’ Platform</a:t>
            </a:r>
          </a:p>
          <a:p>
            <a:pPr marL="159379" indent="-159379" defTabSz="637518">
              <a:spcBef>
                <a:spcPts val="600"/>
              </a:spcBef>
              <a:defRPr sz="1932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Legal Aid - Collateral Consequences</a:t>
            </a:r>
          </a:p>
          <a:p>
            <a:pPr marL="159379" indent="-159379" defTabSz="637518">
              <a:spcBef>
                <a:spcPts val="600"/>
              </a:spcBef>
              <a:defRPr sz="1932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QR Codes</a:t>
            </a:r>
            <a:r>
              <a:t>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Short Codes</a:t>
            </a:r>
          </a:p>
          <a:p>
            <a:pPr marL="159379" indent="-159379" defTabSz="637518">
              <a:spcBef>
                <a:spcPts val="600"/>
              </a:spcBef>
              <a:defRPr sz="1932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Intro Videos</a:t>
            </a:r>
          </a:p>
          <a:p>
            <a:pPr marL="159379" indent="-159379" defTabSz="637518">
              <a:spcBef>
                <a:spcPts val="600"/>
              </a:spcBef>
              <a:defRPr sz="1932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Beacon Technology</a:t>
            </a:r>
          </a:p>
          <a:p>
            <a:pPr marL="159379" indent="-159379" defTabSz="637518">
              <a:spcBef>
                <a:spcPts val="600"/>
              </a:spcBef>
              <a:defRPr sz="1932"/>
            </a:pPr>
            <a:r>
              <a:t>Digital Signage</a:t>
            </a:r>
          </a:p>
          <a:p>
            <a:pPr marL="159379" indent="-159379" defTabSz="637518">
              <a:spcBef>
                <a:spcPts val="600"/>
              </a:spcBef>
              <a:defRPr sz="1932"/>
            </a:pPr>
            <a:r>
              <a:t>Bot Integration - Case Manager</a:t>
            </a:r>
          </a:p>
          <a:p>
            <a:pPr marL="159379" indent="-159379" defTabSz="637518">
              <a:spcBef>
                <a:spcPts val="600"/>
              </a:spcBef>
              <a:defRPr sz="1932"/>
            </a:pPr>
            <a:r>
              <a:t>Digital Library</a:t>
            </a:r>
          </a:p>
          <a:p>
            <a:pPr marL="159379" indent="-159379" defTabSz="637518">
              <a:spcBef>
                <a:spcPts val="600"/>
              </a:spcBef>
              <a:defRPr sz="1932"/>
            </a:pPr>
            <a:r>
              <a:t>Probationer Collaboration Tool</a:t>
            </a:r>
          </a:p>
        </p:txBody>
      </p:sp>
      <p:sp>
        <p:nvSpPr>
          <p:cNvPr id="275" name="Slide Number"/>
          <p:cNvSpPr txBox="1"/>
          <p:nvPr>
            <p:ph type="sldNum" sz="quarter" idx="4294967295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6" name="DA77609F-32E0-471E-9D78-9A48D8BD0D7B.png" descr="DA77609F-32E0-471E-9D78-9A48D8BD0D7B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51600" y="3588195"/>
            <a:ext cx="1865332" cy="1165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323B1D4A-69C1-4F5B-A12B-04BC7F701A9A_4_5005_c.jpeg" descr="323B1D4A-69C1-4F5B-A12B-04BC7F701A9A_4_5005_c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040666" y="4607806"/>
            <a:ext cx="2260598" cy="819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A451728A-5656-4F4F-A6D9-086E45AAD3BC_4_5005_c.jpeg" descr="A451728A-5656-4F4F-A6D9-086E45AAD3BC_4_5005_c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215650" y="2581976"/>
            <a:ext cx="1049250" cy="10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CE943F8A-6B8C-4638-8A34-64D0F0C1CD3D.jpeg" descr="CE943F8A-6B8C-4638-8A34-64D0F0C1CD3D.jpe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723855" y="4855635"/>
            <a:ext cx="2260598" cy="150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E8E0CBA5-9C8B-4763-9C6C-58BE09D33C5F_4_5005_c.jpeg" descr="E8E0CBA5-9C8B-4763-9C6C-58BE09D33C5F_4_5005_c.jpe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492375" y="3588195"/>
            <a:ext cx="1865332" cy="97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770ADD63-3211-4A70-9FEA-12D180305BFC.jpeg" descr="770ADD63-3211-4A70-9FEA-12D180305BFC.jpe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842125" y="5597794"/>
            <a:ext cx="1165833" cy="1165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52BA084F-D789-4BDE-9CDE-C50F54A887F2-L0-001.png" descr="52BA084F-D789-4BDE-9CDE-C50F54A887F2-L0-001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917033" y="4609699"/>
            <a:ext cx="1632242" cy="816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E9EED3BB-AF28-4C76-873C-07E750B2C32D-L0-001.png" descr="E9EED3BB-AF28-4C76-873C-07E750B2C32D-L0-001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222900" y="2016094"/>
            <a:ext cx="2701172" cy="1246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xfrm>
            <a:off x="838200" y="3905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Smart on Crime Initiative</a:t>
            </a:r>
          </a:p>
        </p:txBody>
      </p:sp>
      <p:sp>
        <p:nvSpPr>
          <p:cNvPr id="224" name="Content Placeholder 2"/>
          <p:cNvSpPr txBox="1"/>
          <p:nvPr>
            <p:ph type="body" idx="1"/>
          </p:nvPr>
        </p:nvSpPr>
        <p:spPr>
          <a:xfrm>
            <a:off x="838200" y="188975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Tx/>
              <a:buNone/>
              <a:defRPr sz="24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The 24th Judicial Distrct Court’s Smart Supervision programs use existing technologies and repurpose those technologies to increase public safety, reduce recidivism rates, and save taxpayer dollars. We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must reimagine and redesign the criminal justice system to become more efficient and more effective.</a:t>
            </a:r>
          </a:p>
        </p:txBody>
      </p:sp>
      <p:sp>
        <p:nvSpPr>
          <p:cNvPr id="225" name="Slide Number Placeholder 3"/>
          <p:cNvSpPr txBox="1"/>
          <p:nvPr>
            <p:ph type="sldNum" sz="quarter" idx="4294967295"/>
          </p:nvPr>
        </p:nvSpPr>
        <p:spPr>
          <a:xfrm>
            <a:off x="11172417" y="6414760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idivism - BJA Stud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Recidivism - BJA Study</a:t>
            </a:r>
          </a:p>
        </p:txBody>
      </p:sp>
      <p:sp>
        <p:nvSpPr>
          <p:cNvPr id="228" name="2005 - 2014 ( ~400,000 prisoners released in 2005; 30 state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2005 - 2014 ( ~400,000 prisoners released in 2005; 30 states)</a:t>
            </a:r>
          </a:p>
          <a:p>
            <a:pPr lvl="1" marL="685800" indent="-228600"/>
            <a:r>
              <a:t>68% arrested within 3 years </a:t>
            </a:r>
          </a:p>
          <a:p>
            <a:pPr lvl="1" marL="685800" indent="-228600"/>
            <a:r>
              <a:t>79% arrested within 6 years</a:t>
            </a:r>
          </a:p>
          <a:p>
            <a:pPr lvl="1" marL="685800" indent="-228600"/>
            <a:r>
              <a:t>83% arrested within 9 years</a:t>
            </a:r>
          </a:p>
        </p:txBody>
      </p:sp>
      <p:sp>
        <p:nvSpPr>
          <p:cNvPr id="229" name="Slide Number"/>
          <p:cNvSpPr txBox="1"/>
          <p:nvPr>
            <p:ph type="sldNum" sz="quarter" idx="4294967295"/>
          </p:nvPr>
        </p:nvSpPr>
        <p:spPr>
          <a:xfrm>
            <a:off x="11172417" y="6414760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ommunity Supervi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Community Supervision </a:t>
            </a:r>
          </a:p>
        </p:txBody>
      </p:sp>
      <p:sp>
        <p:nvSpPr>
          <p:cNvPr id="232" name="~4.5 million under supervision by the end of 2016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~4.5 million under supervision by the end of 2016</a:t>
            </a:r>
          </a:p>
          <a:p>
            <a:pPr lvl="1" marL="685800" indent="-228600"/>
            <a:r>
              <a:t>1 in 55 adults in the United States</a:t>
            </a:r>
          </a:p>
          <a:p>
            <a:pPr lvl="1" marL="685800" indent="-228600"/>
            <a:r>
              <a:t>81% on probation </a:t>
            </a:r>
          </a:p>
          <a:p>
            <a:pPr/>
          </a:p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59%</a:t>
            </a:r>
            <a:r>
              <a:rPr b="0">
                <a:latin typeface="+mj-lt"/>
                <a:ea typeface="+mj-ea"/>
                <a:cs typeface="+mj-cs"/>
                <a:sym typeface="Calibri"/>
              </a:rPr>
              <a:t> of all new admissions to the Louisiana DOC were based upon revocation from probation &amp; parole by the end of 2015. </a:t>
            </a:r>
          </a:p>
        </p:txBody>
      </p:sp>
      <p:sp>
        <p:nvSpPr>
          <p:cNvPr id="233" name="Slide Number"/>
          <p:cNvSpPr txBox="1"/>
          <p:nvPr>
            <p:ph type="sldNum" sz="quarter" idx="4294967295"/>
          </p:nvPr>
        </p:nvSpPr>
        <p:spPr>
          <a:xfrm>
            <a:off x="11172417" y="6414760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2019"/>
          <p:cNvSpPr txBox="1"/>
          <p:nvPr>
            <p:ph type="title"/>
          </p:nvPr>
        </p:nvSpPr>
        <p:spPr>
          <a:xfrm>
            <a:off x="548825" y="5798965"/>
            <a:ext cx="10515601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2019</a:t>
            </a:r>
          </a:p>
        </p:txBody>
      </p:sp>
      <p:graphicFrame>
        <p:nvGraphicFramePr>
          <p:cNvPr id="236" name="Chart 6"/>
          <p:cNvGraphicFramePr/>
          <p:nvPr/>
        </p:nvGraphicFramePr>
        <p:xfrm>
          <a:off x="2445853" y="370562"/>
          <a:ext cx="6721546" cy="672154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39" name="Flowchart: Document 3"/>
          <p:cNvGrpSpPr/>
          <p:nvPr/>
        </p:nvGrpSpPr>
        <p:grpSpPr>
          <a:xfrm>
            <a:off x="494520" y="1754153"/>
            <a:ext cx="1306290" cy="1151456"/>
            <a:chOff x="0" y="0"/>
            <a:chExt cx="1306288" cy="1151455"/>
          </a:xfrm>
        </p:grpSpPr>
        <p:sp>
          <p:nvSpPr>
            <p:cNvPr id="237" name="Shape"/>
            <p:cNvSpPr/>
            <p:nvPr/>
          </p:nvSpPr>
          <p:spPr>
            <a:xfrm>
              <a:off x="-1" y="0"/>
              <a:ext cx="1306290" cy="115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5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8" name="Probation &amp; Parole…"/>
            <p:cNvSpPr txBox="1"/>
            <p:nvPr/>
          </p:nvSpPr>
          <p:spPr>
            <a:xfrm>
              <a:off x="45719" y="9019"/>
              <a:ext cx="1214850" cy="917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Probation &amp; Parole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58,436</a:t>
              </a:r>
            </a:p>
          </p:txBody>
        </p:sp>
      </p:grpSp>
      <p:grpSp>
        <p:nvGrpSpPr>
          <p:cNvPr id="242" name="Flowchart: Document 7"/>
          <p:cNvGrpSpPr/>
          <p:nvPr/>
        </p:nvGrpSpPr>
        <p:grpSpPr>
          <a:xfrm>
            <a:off x="9557656" y="4108579"/>
            <a:ext cx="1306289" cy="1151455"/>
            <a:chOff x="0" y="0"/>
            <a:chExt cx="1306287" cy="1151453"/>
          </a:xfrm>
        </p:grpSpPr>
        <p:sp>
          <p:nvSpPr>
            <p:cNvPr id="240" name="Shape"/>
            <p:cNvSpPr/>
            <p:nvPr/>
          </p:nvSpPr>
          <p:spPr>
            <a:xfrm>
              <a:off x="0" y="0"/>
              <a:ext cx="1306289" cy="11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5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1" name="Total Prison Population…"/>
            <p:cNvSpPr txBox="1"/>
            <p:nvPr/>
          </p:nvSpPr>
          <p:spPr>
            <a:xfrm>
              <a:off x="45719" y="9020"/>
              <a:ext cx="1214849" cy="917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Total Prison Population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31,580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Cost per Day</a:t>
            </a:r>
          </a:p>
        </p:txBody>
      </p:sp>
      <p:sp>
        <p:nvSpPr>
          <p:cNvPr id="247" name="Content Placeholder 2"/>
          <p:cNvSpPr txBox="1"/>
          <p:nvPr>
            <p:ph type="body" idx="1"/>
          </p:nvPr>
        </p:nvSpPr>
        <p:spPr>
          <a:xfrm>
            <a:off x="838199" y="1562792"/>
            <a:ext cx="10774682" cy="4846323"/>
          </a:xfrm>
          <a:prstGeom prst="rect">
            <a:avLst/>
          </a:prstGeom>
        </p:spPr>
        <p:txBody>
          <a:bodyPr/>
          <a:lstStyle/>
          <a:p>
            <a:pPr marL="0" indent="108440" defTabSz="905255">
              <a:lnSpc>
                <a:spcPct val="64000"/>
              </a:lnSpc>
              <a:spcBef>
                <a:spcPts val="900"/>
              </a:spcBef>
              <a:buSzTx/>
              <a:buNone/>
              <a:defRPr b="1" sz="1800">
                <a:latin typeface="+mn-lt"/>
                <a:ea typeface="+mn-ea"/>
                <a:cs typeface="+mn-cs"/>
                <a:sym typeface="Helvetica"/>
              </a:defRPr>
            </a:pPr>
            <a:r>
              <a:t>We have an average cost of $43.72 /offender per day in prison (FY 18 Actual).</a:t>
            </a:r>
          </a:p>
          <a:p>
            <a:pPr lvl="1" marL="0" indent="397620" defTabSz="905255">
              <a:lnSpc>
                <a:spcPct val="64000"/>
              </a:lnSpc>
              <a:spcBef>
                <a:spcPts val="400"/>
              </a:spcBef>
              <a:buSzTx/>
              <a:buNone/>
              <a:defRPr sz="1500"/>
            </a:pPr>
          </a:p>
          <a:p>
            <a:pPr lvl="1" marL="680513" indent="-282892" defTabSz="905255">
              <a:lnSpc>
                <a:spcPct val="64000"/>
              </a:lnSpc>
              <a:spcBef>
                <a:spcPts val="400"/>
              </a:spcBef>
              <a:buFontTx/>
              <a:buChar char="▪"/>
              <a:defRPr sz="1300"/>
            </a:pPr>
            <a:r>
              <a:t>We pay $25.39 per day locally ($26.39 on July 1, 2020) and $63.18 per day within our state prisons.</a:t>
            </a:r>
            <a:endParaRPr sz="2100"/>
          </a:p>
          <a:p>
            <a:pPr lvl="1" marL="680513" indent="-282892" defTabSz="905255">
              <a:lnSpc>
                <a:spcPct val="64000"/>
              </a:lnSpc>
              <a:spcBef>
                <a:spcPts val="400"/>
              </a:spcBef>
              <a:buFontTx/>
              <a:buChar char="▪"/>
              <a:defRPr sz="1500"/>
            </a:pPr>
          </a:p>
          <a:p>
            <a:pPr lvl="1" marL="680513" indent="-282892" defTabSz="905255">
              <a:lnSpc>
                <a:spcPct val="64000"/>
              </a:lnSpc>
              <a:spcBef>
                <a:spcPts val="400"/>
              </a:spcBef>
              <a:buFontTx/>
              <a:buChar char="▪"/>
              <a:defRPr sz="1300"/>
            </a:pPr>
            <a:r>
              <a:t>The national average is $91.16/day (Vera 2017 Report).</a:t>
            </a:r>
            <a:endParaRPr sz="2100"/>
          </a:p>
          <a:p>
            <a:pPr lvl="1" marL="680513" indent="-282892" defTabSz="905255">
              <a:lnSpc>
                <a:spcPct val="64000"/>
              </a:lnSpc>
              <a:spcBef>
                <a:spcPts val="400"/>
              </a:spcBef>
              <a:buFontTx/>
              <a:buChar char="▪"/>
              <a:defRPr sz="1500"/>
            </a:pPr>
          </a:p>
          <a:p>
            <a:pPr lvl="1" marL="680513" indent="-282892" defTabSz="905255">
              <a:lnSpc>
                <a:spcPct val="64000"/>
              </a:lnSpc>
              <a:spcBef>
                <a:spcPts val="400"/>
              </a:spcBef>
              <a:buFontTx/>
              <a:buChar char="▪"/>
              <a:defRPr sz="1300"/>
            </a:pPr>
            <a:r>
              <a:t>The southern regional average is $57.47 (Southern Legislative Conference FY18 Actuals)</a:t>
            </a:r>
            <a:endParaRPr sz="2100"/>
          </a:p>
          <a:p>
            <a:pPr lvl="1" marL="680513" indent="-282892" defTabSz="905255">
              <a:lnSpc>
                <a:spcPct val="64000"/>
              </a:lnSpc>
              <a:spcBef>
                <a:spcPts val="400"/>
              </a:spcBef>
              <a:buFontTx/>
              <a:buChar char="▪"/>
              <a:defRPr sz="1500"/>
            </a:pPr>
          </a:p>
          <a:p>
            <a:pPr lvl="1" marL="680513" indent="-282892" defTabSz="905255">
              <a:lnSpc>
                <a:spcPct val="64000"/>
              </a:lnSpc>
              <a:spcBef>
                <a:spcPts val="400"/>
              </a:spcBef>
              <a:buFontTx/>
              <a:buChar char="▪"/>
              <a:defRPr sz="1300"/>
            </a:pPr>
            <a:r>
              <a:t>We rank 2nd in  the southern regional average for cost per day.</a:t>
            </a:r>
            <a:endParaRPr sz="2100"/>
          </a:p>
          <a:p>
            <a:pPr lvl="1" marL="0" indent="397620" defTabSz="905255">
              <a:lnSpc>
                <a:spcPct val="96000"/>
              </a:lnSpc>
              <a:spcBef>
                <a:spcPts val="400"/>
              </a:spcBef>
              <a:buSzTx/>
              <a:buNone/>
              <a:defRPr b="1" sz="2100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58149" algn="ctr" defTabSz="905255">
              <a:lnSpc>
                <a:spcPct val="96000"/>
              </a:lnSpc>
              <a:spcBef>
                <a:spcPts val="900"/>
              </a:spcBef>
              <a:buSzTx/>
              <a:buNone/>
              <a:defRPr b="1" sz="2100">
                <a:latin typeface="+mn-lt"/>
                <a:ea typeface="+mn-ea"/>
                <a:cs typeface="+mn-cs"/>
                <a:sym typeface="Helvetica"/>
              </a:defRPr>
            </a:pPr>
            <a:r>
              <a:t>THIS TRANSLATE TO A SAVINGS OF $157 MILLION</a:t>
            </a:r>
            <a:r>
              <a:rPr b="0">
                <a:latin typeface="+mj-lt"/>
                <a:ea typeface="+mj-ea"/>
                <a:cs typeface="+mj-cs"/>
                <a:sym typeface="Calibri"/>
              </a:rPr>
              <a:t> </a:t>
            </a:r>
            <a:endParaRPr sz="2400"/>
          </a:p>
          <a:p>
            <a:pPr marL="0" indent="58149" algn="ctr" defTabSz="905255">
              <a:lnSpc>
                <a:spcPct val="96000"/>
              </a:lnSpc>
              <a:spcBef>
                <a:spcPts val="900"/>
              </a:spcBef>
              <a:buSzTx/>
              <a:buNone/>
              <a:defRPr i="1" sz="1300">
                <a:latin typeface="+mn-lt"/>
                <a:ea typeface="+mn-ea"/>
                <a:cs typeface="+mn-cs"/>
                <a:sym typeface="Helvetica"/>
              </a:defRPr>
            </a:pPr>
            <a:r>
              <a:t>(when comparing Louisiana to the Southern Average)</a:t>
            </a:r>
            <a:endParaRPr sz="2400"/>
          </a:p>
          <a:p>
            <a:pPr marL="361472" indent="-253032" defTabSz="905255">
              <a:lnSpc>
                <a:spcPct val="64000"/>
              </a:lnSpc>
              <a:spcBef>
                <a:spcPts val="900"/>
              </a:spcBef>
              <a:buClr>
                <a:srgbClr val="1F3757"/>
              </a:buClr>
              <a:buFont typeface="Georgia"/>
              <a:defRPr sz="900"/>
            </a:pPr>
          </a:p>
          <a:p>
            <a:pPr marL="0" indent="108440" defTabSz="905255">
              <a:lnSpc>
                <a:spcPct val="64000"/>
              </a:lnSpc>
              <a:spcBef>
                <a:spcPts val="900"/>
              </a:spcBef>
              <a:buSzTx/>
              <a:buNone/>
              <a:defRPr sz="1800"/>
            </a:pPr>
          </a:p>
          <a:p>
            <a:pPr marL="0" indent="108440" defTabSz="905255">
              <a:lnSpc>
                <a:spcPct val="64000"/>
              </a:lnSpc>
              <a:spcBef>
                <a:spcPts val="900"/>
              </a:spcBef>
              <a:buSzTx/>
              <a:buNone/>
              <a:defRPr b="1" sz="1800">
                <a:latin typeface="+mn-lt"/>
                <a:ea typeface="+mn-ea"/>
                <a:cs typeface="+mn-cs"/>
                <a:sym typeface="Helvetica"/>
              </a:defRPr>
            </a:pPr>
            <a:r>
              <a:t>An average cost of $2.93/offender per day under P&amp;P supervision (FY 20 Budgeted).</a:t>
            </a:r>
          </a:p>
          <a:p>
            <a:pPr lvl="1" marL="650652" indent="-253032" defTabSz="905255">
              <a:lnSpc>
                <a:spcPct val="64000"/>
              </a:lnSpc>
              <a:spcBef>
                <a:spcPts val="400"/>
              </a:spcBef>
              <a:buClr>
                <a:srgbClr val="1F3757"/>
              </a:buClr>
              <a:buFont typeface="Georgia"/>
              <a:defRPr sz="2100">
                <a:solidFill>
                  <a:srgbClr val="20395A"/>
                </a:solidFill>
                <a:effectLst>
                  <a:outerShdw sx="100000" sy="100000" kx="0" ky="0" algn="b" rotWithShape="0" blurRad="38100" dist="37719" dir="2700000">
                    <a:srgbClr val="C0C0C0"/>
                  </a:outerShdw>
                </a:effectLst>
              </a:defRPr>
            </a:pPr>
          </a:p>
          <a:p>
            <a:pPr lvl="1" marL="680513" indent="-282892" defTabSz="905255">
              <a:lnSpc>
                <a:spcPct val="96000"/>
              </a:lnSpc>
              <a:spcBef>
                <a:spcPts val="400"/>
              </a:spcBef>
              <a:buClr>
                <a:srgbClr val="1F3757"/>
              </a:buClr>
              <a:buFontTx/>
              <a:buChar char="▪"/>
              <a:defRPr sz="1300"/>
            </a:pPr>
            <a:r>
              <a:t>LA is ranked 11</a:t>
            </a:r>
            <a:r>
              <a:rPr baseline="29978"/>
              <a:t>th</a:t>
            </a:r>
            <a:r>
              <a:t> in P&amp;P expenditures per offender in the southern region (16 states – Southern Legislative Conference)</a:t>
            </a:r>
          </a:p>
        </p:txBody>
      </p:sp>
      <p:sp>
        <p:nvSpPr>
          <p:cNvPr id="248" name="Slide Number Placeholder 3"/>
          <p:cNvSpPr txBox="1"/>
          <p:nvPr>
            <p:ph type="sldNum" sz="quarter" idx="4294967295"/>
          </p:nvPr>
        </p:nvSpPr>
        <p:spPr>
          <a:xfrm>
            <a:off x="11172417" y="6414760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ISSUES/STRUGGLES"/>
          <p:cNvSpPr txBox="1"/>
          <p:nvPr>
            <p:ph type="title"/>
          </p:nvPr>
        </p:nvSpPr>
        <p:spPr>
          <a:xfrm>
            <a:off x="838200" y="633572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ISSUES/STRUGGLES</a:t>
            </a:r>
          </a:p>
        </p:txBody>
      </p:sp>
      <p:sp>
        <p:nvSpPr>
          <p:cNvPr id="251" name="Employmen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sz="2576"/>
            </a:pPr>
            <a:r>
              <a:t>Employment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Mental Health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Substance Abuse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Drug Screens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Transportation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Finances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Old Attachments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Child care/custody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DL/TWIC Cards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riminal Justice Partn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Criminal Justice Partners</a:t>
            </a:r>
          </a:p>
        </p:txBody>
      </p:sp>
      <p:sp>
        <p:nvSpPr>
          <p:cNvPr id="254" name="Judge…"/>
          <p:cNvSpPr txBox="1"/>
          <p:nvPr>
            <p:ph type="body" sz="quarter" idx="1"/>
          </p:nvPr>
        </p:nvSpPr>
        <p:spPr>
          <a:xfrm>
            <a:off x="910329" y="1825625"/>
            <a:ext cx="3530953" cy="4351338"/>
          </a:xfrm>
          <a:prstGeom prst="rect">
            <a:avLst/>
          </a:prstGeom>
        </p:spPr>
        <p:txBody>
          <a:bodyPr/>
          <a:lstStyle/>
          <a:p>
            <a:pPr/>
            <a:r>
              <a:t>Judge</a:t>
            </a:r>
          </a:p>
          <a:p>
            <a:pPr/>
            <a:r>
              <a:t>District Attorney</a:t>
            </a:r>
          </a:p>
          <a:p>
            <a:pPr/>
            <a:r>
              <a:t>Public Defender</a:t>
            </a:r>
          </a:p>
          <a:p>
            <a:pPr/>
            <a:r>
              <a:t>Law Enforcement</a:t>
            </a:r>
          </a:p>
          <a:p>
            <a:pPr/>
            <a:r>
              <a:t>Probation &amp; Parole</a:t>
            </a:r>
          </a:p>
        </p:txBody>
      </p:sp>
      <p:sp>
        <p:nvSpPr>
          <p:cNvPr id="255" name="Slide Number"/>
          <p:cNvSpPr txBox="1"/>
          <p:nvPr>
            <p:ph type="sldNum" sz="quarter" idx="4294967295"/>
          </p:nvPr>
        </p:nvSpPr>
        <p:spPr>
          <a:xfrm>
            <a:off x="11172417" y="6414760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6" name="Clerk of Court…"/>
          <p:cNvSpPr txBox="1"/>
          <p:nvPr/>
        </p:nvSpPr>
        <p:spPr>
          <a:xfrm>
            <a:off x="6109556" y="1825625"/>
            <a:ext cx="3530953" cy="435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Clerk of Court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Drug Lab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Counselors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Social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Jail/Prison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329330"/>
                <a:satOff val="40776"/>
                <a:lumOff val="24655"/>
              </a:schemeClr>
            </a:gs>
            <a:gs pos="35000">
              <a:srgbClr val="C6DEFF"/>
            </a:gs>
            <a:gs pos="100000">
              <a:schemeClr val="accent1">
                <a:hueOff val="406823"/>
                <a:satOff val="40776"/>
                <a:lumOff val="36085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he following slides are not to be considered an endorsement of any product"/>
          <p:cNvSpPr txBox="1"/>
          <p:nvPr>
            <p:ph type="subTitle" sz="quarter" idx="1"/>
          </p:nvPr>
        </p:nvSpPr>
        <p:spPr>
          <a:xfrm>
            <a:off x="1524000" y="2601118"/>
            <a:ext cx="9144000" cy="1655764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0"/>
              </a:spcBef>
              <a:defRPr b="1" cap="all" sz="3400">
                <a:solidFill>
                  <a:srgbClr val="1A326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following slides are not to be considered an endorsement of any product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